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6640835-23C8-4227-AC1D-8899282BCE9E}">
  <a:tblStyle styleId="{96640835-23C8-4227-AC1D-8899282BCE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166f1bdc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166f1bdc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165f3197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165f3197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by saving the text files in a folder titled: “texts” This will be the </a:t>
            </a:r>
            <a:r>
              <a:rPr b="1" lang="en" sz="1200"/>
              <a:t>“corpus”</a:t>
            </a:r>
            <a:r>
              <a:rPr lang="en"/>
              <a:t> (body) of texts you are mining.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166f1bd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166f1bd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Cleaning up the data</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166f1bdc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166f1bdc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 your data</a:t>
            </a:r>
            <a:endParaRPr/>
          </a:p>
          <a:p>
            <a:pPr indent="0" lvl="0" marL="0" rtl="0" algn="l">
              <a:spcBef>
                <a:spcPts val="0"/>
              </a:spcBef>
              <a:spcAft>
                <a:spcPts val="0"/>
              </a:spcAft>
              <a:buNone/>
            </a:pPr>
            <a:r>
              <a:rPr lang="en"/>
              <a:t>Organize terms by their frequency and put them in the freq variable.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resulting output is two rows of numbers. </a:t>
            </a:r>
            <a:endParaRPr/>
          </a:p>
          <a:p>
            <a:pPr indent="0" lvl="0" marL="0" rtl="0" algn="l">
              <a:spcBef>
                <a:spcPts val="0"/>
              </a:spcBef>
              <a:spcAft>
                <a:spcPts val="0"/>
              </a:spcAft>
              <a:buNone/>
            </a:pPr>
            <a:r>
              <a:rPr lang="en"/>
              <a:t>The top number is the frequency with which words appear, and the bottom number reflects how many words appear that frequently. Here, considering only the 20 lowest word frequencies, we can see that 1602 terms appear only once. There are also a lot of others that appear very infrequently.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166f1bdc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166f1bdc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166f1bdc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166f1bd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166f1bdc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166f1bdc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term in mind that you have found to be particularly meaningful to your analysis, then you may find it helpful to identify the words that most highly correlate with that term.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words always appear together, then correlation=1.0.</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166f1bdc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166f1bdc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Humans are generally strong at visual analytics. That is part of the reason that these have become so popular. What follows are a variety of alternatives for constructing word clouds with your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first you will need to load the package that makes word clouds in 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“set.seed() function just makes the configuration of the layout of the clouds consistent each time you plot them. You can omit that part if you are not concerned with preserving a particular layout.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here we plot the most 100 words used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166f1bdc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66f1bdc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166f1bdc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166f1bdc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33333"/>
                </a:solidFill>
                <a:highlight>
                  <a:srgbClr val="FFFFFF"/>
                </a:highlight>
              </a:rPr>
              <a:t>Some people find dendrograms to be fairly clear to read. Others simply find them perplexing. Here, we can see two, three, four, five, six, seven, or many more groups that are identifiable in the dendrogram.</a:t>
            </a:r>
            <a:endParaRPr sz="1050">
              <a:solidFill>
                <a:srgbClr val="333333"/>
              </a:solidFill>
              <a:highlight>
                <a:srgbClr val="FFFFFF"/>
              </a:highlight>
            </a:endParaRPr>
          </a:p>
          <a:p>
            <a:pPr indent="0" lvl="0" marL="0" rtl="0" algn="l">
              <a:lnSpc>
                <a:spcPct val="115000"/>
              </a:lnSpc>
              <a:spcBef>
                <a:spcPts val="800"/>
              </a:spcBef>
              <a:spcAft>
                <a:spcPts val="0"/>
              </a:spcAft>
              <a:buNone/>
            </a:pPr>
            <a:r>
              <a:rPr b="1" lang="en" sz="1050">
                <a:solidFill>
                  <a:srgbClr val="333333"/>
                </a:solidFill>
                <a:highlight>
                  <a:srgbClr val="FFFFFF"/>
                </a:highlight>
              </a:rPr>
              <a:t>Helping to Read a Dendrogram</a:t>
            </a:r>
            <a:endParaRPr b="1" sz="1050">
              <a:solidFill>
                <a:srgbClr val="333333"/>
              </a:solidFill>
              <a:highlight>
                <a:srgbClr val="FFFFFF"/>
              </a:highlight>
            </a:endParaRPr>
          </a:p>
          <a:p>
            <a:pPr indent="0" lvl="0" marL="0" rtl="0" algn="l">
              <a:lnSpc>
                <a:spcPct val="115000"/>
              </a:lnSpc>
              <a:spcBef>
                <a:spcPts val="800"/>
              </a:spcBef>
              <a:spcAft>
                <a:spcPts val="0"/>
              </a:spcAft>
              <a:buNone/>
            </a:pPr>
            <a:r>
              <a:rPr lang="en" sz="1050">
                <a:solidFill>
                  <a:srgbClr val="333333"/>
                </a:solidFill>
                <a:highlight>
                  <a:srgbClr val="FFFFFF"/>
                </a:highlight>
              </a:rPr>
              <a:t>If you find dendrograms difficult to read, then there is still hope.</a:t>
            </a:r>
            <a:endParaRPr sz="1050">
              <a:solidFill>
                <a:srgbClr val="333333"/>
              </a:solidFill>
              <a:highlight>
                <a:srgbClr val="FFFFFF"/>
              </a:highlight>
            </a:endParaRPr>
          </a:p>
          <a:p>
            <a:pPr indent="0" lvl="0" marL="0" rtl="0" algn="l">
              <a:lnSpc>
                <a:spcPct val="115000"/>
              </a:lnSpc>
              <a:spcBef>
                <a:spcPts val="800"/>
              </a:spcBef>
              <a:spcAft>
                <a:spcPts val="0"/>
              </a:spcAft>
              <a:buNone/>
            </a:pPr>
            <a:r>
              <a:rPr lang="en" sz="1050">
                <a:solidFill>
                  <a:srgbClr val="333333"/>
                </a:solidFill>
                <a:highlight>
                  <a:srgbClr val="FFFFFF"/>
                </a:highlight>
              </a:rPr>
              <a:t>To get a better idea of where the groups are in the dendrogram, you can also ask R to help identify the clusters. Here, I have arbitrarily chosen to look at five clusters (means k = 6) , as indicated by the red boxes. If you would like to highlight a different number of groups, then feel free to change the code accordingly.</a:t>
            </a:r>
            <a:endParaRPr sz="1050">
              <a:solidFill>
                <a:srgbClr val="333333"/>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166f1bdc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166f1bdc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Finalize this study, we have to do more work by analyzing other presidents’ speeches and comparing them with Trump speech to get more insight analysis.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165f3197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165f3197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rgbClr val="3A3A3A"/>
                </a:solidFill>
                <a:highlight>
                  <a:srgbClr val="FFFFFF"/>
                </a:highlight>
              </a:rPr>
              <a:t>There are numerous data mining tools available in the market, but the choice of best one is not simple. A number of factors need to be considered before making an investment in any proprietary solution.</a:t>
            </a:r>
            <a:endParaRPr sz="1150">
              <a:solidFill>
                <a:srgbClr val="3A3A3A"/>
              </a:solidFill>
              <a:highlight>
                <a:srgbClr val="FFFFFF"/>
              </a:highlight>
            </a:endParaRPr>
          </a:p>
          <a:p>
            <a:pPr indent="0" lvl="0" marL="0" rtl="0" algn="l">
              <a:lnSpc>
                <a:spcPct val="115000"/>
              </a:lnSpc>
              <a:spcBef>
                <a:spcPts val="1600"/>
              </a:spcBef>
              <a:spcAft>
                <a:spcPts val="0"/>
              </a:spcAft>
              <a:buNone/>
            </a:pPr>
            <a:r>
              <a:rPr lang="en" sz="1150">
                <a:solidFill>
                  <a:srgbClr val="3A3A3A"/>
                </a:solidFill>
                <a:highlight>
                  <a:srgbClr val="FFFFFF"/>
                </a:highlight>
              </a:rPr>
              <a:t>All the data mining systems process information in different ways from each other, hence the decision-making process becomes even more difficult. In order to help our users on this, we have listed market's top 15 data mining tools below that should be considered.</a:t>
            </a:r>
            <a:endParaRPr sz="1150">
              <a:solidFill>
                <a:srgbClr val="3A3A3A"/>
              </a:solidFill>
              <a:highlight>
                <a:srgbClr val="FFFFFF"/>
              </a:highlight>
            </a:endParaRPr>
          </a:p>
          <a:p>
            <a:pPr indent="0" lvl="0" marL="0" rtl="0" algn="l">
              <a:lnSpc>
                <a:spcPct val="115000"/>
              </a:lnSpc>
              <a:spcBef>
                <a:spcPts val="1600"/>
              </a:spcBef>
              <a:spcAft>
                <a:spcPts val="1600"/>
              </a:spcAft>
              <a:buNone/>
            </a:pPr>
            <a:r>
              <a:rPr lang="en" sz="1150">
                <a:solidFill>
                  <a:srgbClr val="3A3A3A"/>
                </a:solidFill>
                <a:highlight>
                  <a:srgbClr val="FFFFFF"/>
                </a:highlight>
              </a:rPr>
              <a:t>Qlik is a nice software, I just attended the Data Science conference organized by Katz university last week and they were there. They offer one year of free subscription all inclusive using the platform and training for graduate students and profs. </a:t>
            </a:r>
            <a:endParaRPr sz="1150">
              <a:solidFill>
                <a:srgbClr val="3A3A3A"/>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61d2ef22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1d2ef22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1d2ef22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1d2ef22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95858"/>
                </a:solidFill>
                <a:highlight>
                  <a:srgbClr val="FFFFFF"/>
                </a:highlight>
                <a:latin typeface="Roboto"/>
                <a:ea typeface="Roboto"/>
                <a:cs typeface="Roboto"/>
                <a:sym typeface="Roboto"/>
              </a:rPr>
              <a:t>Bag of Words (BoW) refers to the representation of text which describes the presence of words within the text data. The intuition behind this is that two similar text fields will contain similar kind of words, and will therefore have a similar bag of words. Further, that from the text alone we can learn something about the meaning of the document.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166f1bdc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166f1bdc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 some cases, word order is important and you want to preserve</a:t>
            </a:r>
            <a:endParaRPr/>
          </a:p>
          <a:p>
            <a:pPr indent="0" lvl="0" marL="0" rtl="0" algn="l">
              <a:spcBef>
                <a:spcPts val="0"/>
              </a:spcBef>
              <a:spcAft>
                <a:spcPts val="0"/>
              </a:spcAft>
              <a:buNone/>
            </a:pPr>
            <a:r>
              <a:rPr lang="en"/>
              <a:t>some information about it in the representation</a:t>
            </a:r>
            <a:endParaRPr/>
          </a:p>
          <a:p>
            <a:pPr indent="0" lvl="0" marL="0" rtl="0" algn="l">
              <a:spcBef>
                <a:spcPts val="0"/>
              </a:spcBef>
              <a:spcAft>
                <a:spcPts val="0"/>
              </a:spcAft>
              <a:buNone/>
            </a:pPr>
            <a:r>
              <a:rPr lang="en"/>
              <a:t>• A next step up in complexity is to include sequences of adjacent</a:t>
            </a:r>
            <a:endParaRPr/>
          </a:p>
          <a:p>
            <a:pPr indent="0" lvl="0" marL="0" rtl="0" algn="l">
              <a:spcBef>
                <a:spcPts val="0"/>
              </a:spcBef>
              <a:spcAft>
                <a:spcPts val="0"/>
              </a:spcAft>
              <a:buNone/>
            </a:pPr>
            <a:r>
              <a:rPr lang="en"/>
              <a:t>words as terms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Adjacent pairs are commonly called bi-grams</a:t>
            </a:r>
            <a:endParaRPr/>
          </a:p>
          <a:p>
            <a:pPr indent="0" lvl="0" marL="0" rtl="0" algn="l">
              <a:spcBef>
                <a:spcPts val="0"/>
              </a:spcBef>
              <a:spcAft>
                <a:spcPts val="0"/>
              </a:spcAft>
              <a:buNone/>
            </a:pPr>
            <a:r>
              <a:rPr lang="en"/>
              <a:t>• Example: “The quick brown fox jumps”</a:t>
            </a:r>
            <a:endParaRPr/>
          </a:p>
          <a:p>
            <a:pPr indent="0" lvl="0" marL="0" rtl="0" algn="l">
              <a:spcBef>
                <a:spcPts val="0"/>
              </a:spcBef>
              <a:spcAft>
                <a:spcPts val="0"/>
              </a:spcAft>
              <a:buNone/>
            </a:pPr>
            <a:r>
              <a:rPr lang="en"/>
              <a:t>• It would be transformed into {quick, brown, fox, jumps, quick_brown,</a:t>
            </a:r>
            <a:endParaRPr/>
          </a:p>
          <a:p>
            <a:pPr indent="0" lvl="0" marL="0" rtl="0" algn="l">
              <a:spcBef>
                <a:spcPts val="0"/>
              </a:spcBef>
              <a:spcAft>
                <a:spcPts val="0"/>
              </a:spcAft>
              <a:buNone/>
            </a:pPr>
            <a:r>
              <a:rPr lang="en"/>
              <a:t>brown_fox, fox_jumps}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N-grams they greatly increase the size of the feature set</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1d2ef22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1d2ef229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1d2ef229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1d2ef229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165f3197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165f3197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166f1bdc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166f1bdc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1500"/>
              </a:spcBef>
              <a:spcAft>
                <a:spcPts val="0"/>
              </a:spcAft>
              <a:buNone/>
            </a:pPr>
            <a:r>
              <a:rPr b="1" lang="en" sz="1750">
                <a:solidFill>
                  <a:srgbClr val="333333"/>
                </a:solidFill>
                <a:highlight>
                  <a:srgbClr val="FFFFFF"/>
                </a:highlight>
              </a:rPr>
              <a:t>Problem Statement</a:t>
            </a:r>
            <a:endParaRPr b="1" sz="1750">
              <a:solidFill>
                <a:srgbClr val="333333"/>
              </a:solidFill>
              <a:highlight>
                <a:srgbClr val="FFFFFF"/>
              </a:highlight>
            </a:endParaRPr>
          </a:p>
          <a:p>
            <a:pPr indent="0" lvl="0" marL="0" rtl="0" algn="l">
              <a:lnSpc>
                <a:spcPct val="115000"/>
              </a:lnSpc>
              <a:spcBef>
                <a:spcPts val="1500"/>
              </a:spcBef>
              <a:spcAft>
                <a:spcPts val="0"/>
              </a:spcAft>
              <a:buNone/>
            </a:pPr>
            <a:r>
              <a:rPr lang="en" sz="1150">
                <a:solidFill>
                  <a:srgbClr val="595858"/>
                </a:solidFill>
                <a:highlight>
                  <a:srgbClr val="FFFFFF"/>
                </a:highlight>
                <a:latin typeface="Roboto"/>
                <a:ea typeface="Roboto"/>
                <a:cs typeface="Roboto"/>
                <a:sym typeface="Roboto"/>
              </a:rPr>
              <a:t>The objective of this task is to detect hate speech in tweets. For the sake of simplicity, we say a tweet contains hate speech if it has a racist or sexist sentiment associated with it. So, the task is to classify racist or sexist tweets from other tweets.</a:t>
            </a:r>
            <a:endParaRPr sz="1150">
              <a:solidFill>
                <a:srgbClr val="595858"/>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lang="en" sz="1150">
                <a:solidFill>
                  <a:srgbClr val="595858"/>
                </a:solidFill>
                <a:highlight>
                  <a:srgbClr val="FFFFFF"/>
                </a:highlight>
                <a:latin typeface="Roboto"/>
                <a:ea typeface="Roboto"/>
                <a:cs typeface="Roboto"/>
                <a:sym typeface="Roboto"/>
              </a:rPr>
              <a:t>Formally, given a training sample of tweets and labels, where label ‘1’ denotes the tweet is racist/sexist and label ‘0’ denotes the tweet is not racist/sexist, your objective is to predict the labels on the test dataset.</a:t>
            </a:r>
            <a:endParaRPr sz="1150">
              <a:solidFill>
                <a:srgbClr val="595858"/>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rpubs.com/salmaeng/pres_1_607"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rapidminer.com/" TargetMode="External"/><Relationship Id="rId4" Type="http://schemas.openxmlformats.org/officeDocument/2006/relationships/hyperlink" Target="https://orange.biolab.si/" TargetMode="External"/><Relationship Id="rId5" Type="http://schemas.openxmlformats.org/officeDocument/2006/relationships/hyperlink" Target="https://www.cs.waikato.ac.nz/ml/index.html" TargetMode="External"/><Relationship Id="rId6" Type="http://schemas.openxmlformats.org/officeDocument/2006/relationships/hyperlink" Target="https://www.qlik.com/us/products/qlik-sens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en.wikipedia.org/wiki/Text_corpus" TargetMode="External"/><Relationship Id="rId4" Type="http://schemas.openxmlformats.org/officeDocument/2006/relationships/hyperlink" Target="https://en.wikipedia.org/wiki/Natural_language_processing" TargetMode="External"/><Relationship Id="rId10" Type="http://schemas.openxmlformats.org/officeDocument/2006/relationships/hyperlink" Target="https://en.wikipedia.org/wiki/Sentiment_analysis" TargetMode="External"/><Relationship Id="rId9" Type="http://schemas.openxmlformats.org/officeDocument/2006/relationships/hyperlink" Target="https://en.wikipedia.org/wiki/Noun_phrase" TargetMode="External"/><Relationship Id="rId5" Type="http://schemas.openxmlformats.org/officeDocument/2006/relationships/hyperlink" Target="https://en.wikipedia.org/wiki/Part_of_speech_tagging" TargetMode="External"/><Relationship Id="rId6" Type="http://schemas.openxmlformats.org/officeDocument/2006/relationships/hyperlink" Target="https://en.wikipedia.org/wiki/Parsing" TargetMode="External"/><Relationship Id="rId7" Type="http://schemas.openxmlformats.org/officeDocument/2006/relationships/hyperlink" Target="https://en.wikipedia.org/wiki/Named_entity_recognition" TargetMode="External"/><Relationship Id="rId8" Type="http://schemas.openxmlformats.org/officeDocument/2006/relationships/hyperlink" Target="https://en.wikipedia.org/wiki/Coreferenc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996825"/>
            <a:ext cx="8222100" cy="17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Representing and Mining Text</a:t>
            </a:r>
            <a:endParaRPr/>
          </a:p>
        </p:txBody>
      </p:sp>
      <p:sp>
        <p:nvSpPr>
          <p:cNvPr id="68" name="Google Shape;68;p13"/>
          <p:cNvSpPr txBox="1"/>
          <p:nvPr>
            <p:ph idx="1" type="subTitle"/>
          </p:nvPr>
        </p:nvSpPr>
        <p:spPr>
          <a:xfrm>
            <a:off x="390525" y="2789125"/>
            <a:ext cx="8222100" cy="5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rPr>
              <a:t>Data Science for Business - Chapter 10</a:t>
            </a:r>
            <a:endParaRPr>
              <a:solidFill>
                <a:srgbClr val="F1C232"/>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69" name="Google Shape;69;p13"/>
          <p:cNvSpPr txBox="1"/>
          <p:nvPr>
            <p:ph idx="1" type="subTitle"/>
          </p:nvPr>
        </p:nvSpPr>
        <p:spPr>
          <a:xfrm>
            <a:off x="421025" y="3978351"/>
            <a:ext cx="82221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Presented by: Salma Elshahawy </a:t>
            </a:r>
            <a:endParaRPr sz="1400"/>
          </a:p>
          <a:p>
            <a:pPr indent="0" lvl="0" marL="0" rtl="0" algn="l">
              <a:spcBef>
                <a:spcPts val="0"/>
              </a:spcBef>
              <a:spcAft>
                <a:spcPts val="0"/>
              </a:spcAft>
              <a:buNone/>
            </a:pPr>
            <a:r>
              <a:rPr lang="en" sz="1400"/>
              <a:t>Class: DATA 607 - CUNY </a:t>
            </a:r>
            <a:endParaRPr sz="1400"/>
          </a:p>
          <a:p>
            <a:pPr indent="0" lvl="0" marL="0" rtl="0" algn="l">
              <a:spcBef>
                <a:spcPts val="0"/>
              </a:spcBef>
              <a:spcAft>
                <a:spcPts val="0"/>
              </a:spcAft>
              <a:buNone/>
            </a:pPr>
            <a:r>
              <a:rPr lang="en" sz="1400"/>
              <a:t>Rpubs: </a:t>
            </a:r>
            <a:r>
              <a:rPr lang="en" sz="1100" u="sng">
                <a:solidFill>
                  <a:srgbClr val="F9CB9C"/>
                </a:solidFill>
                <a:latin typeface="Arial"/>
                <a:ea typeface="Arial"/>
                <a:cs typeface="Arial"/>
                <a:sym typeface="Arial"/>
                <a:hlinkClick r:id="rId3"/>
              </a:rPr>
              <a:t>http://rpubs.com/salmaeng/pres_1_607</a:t>
            </a:r>
            <a:endParaRPr sz="1400">
              <a:solidFill>
                <a:srgbClr val="F9CB9C"/>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cxnSp>
        <p:nvCxnSpPr>
          <p:cNvPr id="70" name="Google Shape;70;p13"/>
          <p:cNvCxnSpPr/>
          <p:nvPr/>
        </p:nvCxnSpPr>
        <p:spPr>
          <a:xfrm>
            <a:off x="366125" y="3405950"/>
            <a:ext cx="8426700" cy="10200"/>
          </a:xfrm>
          <a:prstGeom prst="straightConnector1">
            <a:avLst/>
          </a:prstGeom>
          <a:noFill/>
          <a:ln cap="flat" cmpd="sng" w="9525">
            <a:solidFill>
              <a:srgbClr val="F1C23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490250" y="793050"/>
            <a:ext cx="7870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000" u="sng">
                <a:solidFill>
                  <a:srgbClr val="F3F3F3"/>
                </a:solidFill>
              </a:rPr>
              <a:t>R Packages used: </a:t>
            </a:r>
            <a:endParaRPr b="1" i="1" sz="3000" u="sng">
              <a:solidFill>
                <a:srgbClr val="F3F3F3"/>
              </a:solidFill>
            </a:endParaRPr>
          </a:p>
          <a:p>
            <a:pPr indent="0" lvl="0" marL="0" rtl="0" algn="l">
              <a:spcBef>
                <a:spcPts val="0"/>
              </a:spcBef>
              <a:spcAft>
                <a:spcPts val="0"/>
              </a:spcAft>
              <a:buNone/>
            </a:pPr>
            <a:r>
              <a:t/>
            </a:r>
            <a:endParaRPr sz="1800">
              <a:solidFill>
                <a:srgbClr val="F3F3F3"/>
              </a:solidFill>
            </a:endParaRPr>
          </a:p>
          <a:p>
            <a:pPr indent="0" lvl="0" marL="0" rtl="0" algn="l">
              <a:spcBef>
                <a:spcPts val="0"/>
              </a:spcBef>
              <a:spcAft>
                <a:spcPts val="0"/>
              </a:spcAft>
              <a:buNone/>
            </a:pPr>
            <a:r>
              <a:t/>
            </a:r>
            <a:endParaRPr sz="1800">
              <a:solidFill>
                <a:srgbClr val="F3F3F3"/>
              </a:solidFill>
            </a:endParaRPr>
          </a:p>
          <a:p>
            <a:pPr indent="-368300" lvl="0" marL="457200" rtl="0" algn="l">
              <a:lnSpc>
                <a:spcPct val="200000"/>
              </a:lnSpc>
              <a:spcBef>
                <a:spcPts val="0"/>
              </a:spcBef>
              <a:spcAft>
                <a:spcPts val="0"/>
              </a:spcAft>
              <a:buClr>
                <a:srgbClr val="F3F3F3"/>
              </a:buClr>
              <a:buSzPts val="2200"/>
              <a:buFont typeface="Roboto"/>
              <a:buChar char="●"/>
            </a:pPr>
            <a:r>
              <a:rPr lang="en" sz="2200">
                <a:solidFill>
                  <a:srgbClr val="F3F3F3"/>
                </a:solidFill>
              </a:rPr>
              <a:t>“tm" - text mining in R </a:t>
            </a:r>
            <a:endParaRPr sz="2200">
              <a:solidFill>
                <a:srgbClr val="F3F3F3"/>
              </a:solidFill>
            </a:endParaRPr>
          </a:p>
          <a:p>
            <a:pPr indent="-368300" lvl="0" marL="457200" rtl="0" algn="l">
              <a:lnSpc>
                <a:spcPct val="200000"/>
              </a:lnSpc>
              <a:spcBef>
                <a:spcPts val="0"/>
              </a:spcBef>
              <a:spcAft>
                <a:spcPts val="0"/>
              </a:spcAft>
              <a:buClr>
                <a:srgbClr val="F3F3F3"/>
              </a:buClr>
              <a:buSzPts val="2200"/>
              <a:buFont typeface="Roboto"/>
              <a:buChar char="●"/>
            </a:pPr>
            <a:r>
              <a:rPr lang="en" sz="2200">
                <a:solidFill>
                  <a:srgbClr val="F3F3F3"/>
                </a:solidFill>
              </a:rPr>
              <a:t>“wordcloud” for visualizing texts frequencies.</a:t>
            </a:r>
            <a:endParaRPr sz="2200">
              <a:solidFill>
                <a:srgbClr val="F3F3F3"/>
              </a:solidFill>
            </a:endParaRPr>
          </a:p>
          <a:p>
            <a:pPr indent="-368300" lvl="0" marL="457200" rtl="0" algn="l">
              <a:lnSpc>
                <a:spcPct val="200000"/>
              </a:lnSpc>
              <a:spcBef>
                <a:spcPts val="0"/>
              </a:spcBef>
              <a:spcAft>
                <a:spcPts val="0"/>
              </a:spcAft>
              <a:buClr>
                <a:srgbClr val="F3F3F3"/>
              </a:buClr>
              <a:buSzPts val="2200"/>
              <a:buFont typeface="Roboto"/>
              <a:buChar char="●"/>
            </a:pPr>
            <a:r>
              <a:rPr lang="en" sz="2200">
                <a:solidFill>
                  <a:srgbClr val="F3F3F3"/>
                </a:solidFill>
              </a:rPr>
              <a:t>“ggplot2”  for data visualizations. </a:t>
            </a:r>
            <a:endParaRPr sz="2200">
              <a:solidFill>
                <a:srgbClr val="F3F3F3"/>
              </a:solidFill>
            </a:endParaRPr>
          </a:p>
          <a:p>
            <a:pPr indent="-368300" lvl="0" marL="457200" rtl="0" algn="l">
              <a:lnSpc>
                <a:spcPct val="200000"/>
              </a:lnSpc>
              <a:spcBef>
                <a:spcPts val="0"/>
              </a:spcBef>
              <a:spcAft>
                <a:spcPts val="0"/>
              </a:spcAft>
              <a:buClr>
                <a:srgbClr val="F3F3F3"/>
              </a:buClr>
              <a:buSzPts val="2200"/>
              <a:buFont typeface="Roboto"/>
              <a:buChar char="●"/>
            </a:pPr>
            <a:r>
              <a:rPr lang="en" sz="2200">
                <a:solidFill>
                  <a:srgbClr val="F3F3F3"/>
                </a:solidFill>
              </a:rPr>
              <a:t>“cluster”  for Cluster analysis </a:t>
            </a:r>
            <a:endParaRPr sz="2200">
              <a:solidFill>
                <a:srgbClr val="F3F3F3"/>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Loading Texts</a:t>
            </a:r>
            <a:endParaRPr/>
          </a:p>
        </p:txBody>
      </p:sp>
      <p:pic>
        <p:nvPicPr>
          <p:cNvPr id="132" name="Google Shape;132;p23"/>
          <p:cNvPicPr preferRelativeResize="0"/>
          <p:nvPr/>
        </p:nvPicPr>
        <p:blipFill>
          <a:blip r:embed="rId3">
            <a:alphaModFix/>
          </a:blip>
          <a:stretch>
            <a:fillRect/>
          </a:stretch>
        </p:blipFill>
        <p:spPr>
          <a:xfrm>
            <a:off x="152400" y="1272425"/>
            <a:ext cx="8839199" cy="31066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Removing Special characters, numbers, punctuation </a:t>
            </a:r>
            <a:endParaRPr/>
          </a:p>
        </p:txBody>
      </p:sp>
      <p:pic>
        <p:nvPicPr>
          <p:cNvPr id="138" name="Google Shape;138;p24"/>
          <p:cNvPicPr preferRelativeResize="0"/>
          <p:nvPr/>
        </p:nvPicPr>
        <p:blipFill>
          <a:blip r:embed="rId3">
            <a:alphaModFix/>
          </a:blip>
          <a:stretch>
            <a:fillRect/>
          </a:stretch>
        </p:blipFill>
        <p:spPr>
          <a:xfrm>
            <a:off x="98250" y="704675"/>
            <a:ext cx="4662400" cy="3337376"/>
          </a:xfrm>
          <a:prstGeom prst="rect">
            <a:avLst/>
          </a:prstGeom>
          <a:noFill/>
          <a:ln>
            <a:noFill/>
          </a:ln>
        </p:spPr>
      </p:pic>
      <p:pic>
        <p:nvPicPr>
          <p:cNvPr id="139" name="Google Shape;139;p24"/>
          <p:cNvPicPr preferRelativeResize="0"/>
          <p:nvPr/>
        </p:nvPicPr>
        <p:blipFill>
          <a:blip r:embed="rId4">
            <a:alphaModFix/>
          </a:blip>
          <a:stretch>
            <a:fillRect/>
          </a:stretch>
        </p:blipFill>
        <p:spPr>
          <a:xfrm>
            <a:off x="4471200" y="1829125"/>
            <a:ext cx="4383351" cy="301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Explore Data </a:t>
            </a:r>
            <a:endParaRPr/>
          </a:p>
        </p:txBody>
      </p:sp>
      <p:pic>
        <p:nvPicPr>
          <p:cNvPr id="145" name="Google Shape;145;p25"/>
          <p:cNvPicPr preferRelativeResize="0"/>
          <p:nvPr/>
        </p:nvPicPr>
        <p:blipFill>
          <a:blip r:embed="rId3">
            <a:alphaModFix/>
          </a:blip>
          <a:stretch>
            <a:fillRect/>
          </a:stretch>
        </p:blipFill>
        <p:spPr>
          <a:xfrm>
            <a:off x="561900" y="738050"/>
            <a:ext cx="7899310" cy="4219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Showing frequencies as dataframe</a:t>
            </a:r>
            <a:endParaRPr/>
          </a:p>
        </p:txBody>
      </p:sp>
      <p:pic>
        <p:nvPicPr>
          <p:cNvPr id="151" name="Google Shape;151;p26"/>
          <p:cNvPicPr preferRelativeResize="0"/>
          <p:nvPr/>
        </p:nvPicPr>
        <p:blipFill>
          <a:blip r:embed="rId3">
            <a:alphaModFix/>
          </a:blip>
          <a:stretch>
            <a:fillRect/>
          </a:stretch>
        </p:blipFill>
        <p:spPr>
          <a:xfrm>
            <a:off x="427500" y="760325"/>
            <a:ext cx="8168095" cy="421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frequencies using ggplot</a:t>
            </a:r>
            <a:endParaRPr/>
          </a:p>
        </p:txBody>
      </p:sp>
      <p:pic>
        <p:nvPicPr>
          <p:cNvPr id="157" name="Google Shape;157;p27"/>
          <p:cNvPicPr preferRelativeResize="0"/>
          <p:nvPr/>
        </p:nvPicPr>
        <p:blipFill>
          <a:blip r:embed="rId3">
            <a:alphaModFix/>
          </a:blip>
          <a:stretch>
            <a:fillRect/>
          </a:stretch>
        </p:blipFill>
        <p:spPr>
          <a:xfrm>
            <a:off x="774035" y="669525"/>
            <a:ext cx="7315187" cy="4529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Correlation terms</a:t>
            </a:r>
            <a:endParaRPr/>
          </a:p>
        </p:txBody>
      </p:sp>
      <p:pic>
        <p:nvPicPr>
          <p:cNvPr id="163" name="Google Shape;163;p28"/>
          <p:cNvPicPr preferRelativeResize="0"/>
          <p:nvPr/>
        </p:nvPicPr>
        <p:blipFill>
          <a:blip r:embed="rId3">
            <a:alphaModFix/>
          </a:blip>
          <a:stretch>
            <a:fillRect/>
          </a:stretch>
        </p:blipFill>
        <p:spPr>
          <a:xfrm>
            <a:off x="497525" y="749200"/>
            <a:ext cx="7920818" cy="4219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cloud</a:t>
            </a:r>
            <a:endParaRPr/>
          </a:p>
        </p:txBody>
      </p:sp>
      <p:sp>
        <p:nvSpPr>
          <p:cNvPr id="169" name="Google Shape;169;p29"/>
          <p:cNvSpPr txBox="1"/>
          <p:nvPr/>
        </p:nvSpPr>
        <p:spPr>
          <a:xfrm>
            <a:off x="152425" y="4335500"/>
            <a:ext cx="4545900" cy="11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set.seed()</a:t>
            </a:r>
            <a:r>
              <a:rPr i="1" lang="en">
                <a:solidFill>
                  <a:schemeClr val="dk1"/>
                </a:solidFill>
              </a:rPr>
              <a:t> function just makes the configuration of the layout of the clouds consistent each time you plot them.</a:t>
            </a:r>
            <a:endParaRPr i="1">
              <a:solidFill>
                <a:schemeClr val="dk1"/>
              </a:solidFill>
              <a:latin typeface="Roboto"/>
              <a:ea typeface="Roboto"/>
              <a:cs typeface="Roboto"/>
              <a:sym typeface="Roboto"/>
            </a:endParaRPr>
          </a:p>
        </p:txBody>
      </p:sp>
      <p:pic>
        <p:nvPicPr>
          <p:cNvPr id="170" name="Google Shape;170;p29"/>
          <p:cNvPicPr preferRelativeResize="0"/>
          <p:nvPr/>
        </p:nvPicPr>
        <p:blipFill>
          <a:blip r:embed="rId3">
            <a:alphaModFix/>
          </a:blip>
          <a:stretch>
            <a:fillRect/>
          </a:stretch>
        </p:blipFill>
        <p:spPr>
          <a:xfrm>
            <a:off x="152400" y="771450"/>
            <a:ext cx="4545974" cy="2188489"/>
          </a:xfrm>
          <a:prstGeom prst="rect">
            <a:avLst/>
          </a:prstGeom>
          <a:noFill/>
          <a:ln>
            <a:noFill/>
          </a:ln>
        </p:spPr>
      </p:pic>
      <p:pic>
        <p:nvPicPr>
          <p:cNvPr id="171" name="Google Shape;171;p29"/>
          <p:cNvPicPr preferRelativeResize="0"/>
          <p:nvPr/>
        </p:nvPicPr>
        <p:blipFill>
          <a:blip r:embed="rId4">
            <a:alphaModFix/>
          </a:blip>
          <a:stretch>
            <a:fillRect/>
          </a:stretch>
        </p:blipFill>
        <p:spPr>
          <a:xfrm>
            <a:off x="4572000" y="771450"/>
            <a:ext cx="4419599" cy="42690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Clustering by Term Similarity</a:t>
            </a:r>
            <a:endParaRPr/>
          </a:p>
        </p:txBody>
      </p:sp>
      <p:pic>
        <p:nvPicPr>
          <p:cNvPr id="177" name="Google Shape;177;p30"/>
          <p:cNvPicPr preferRelativeResize="0"/>
          <p:nvPr/>
        </p:nvPicPr>
        <p:blipFill>
          <a:blip r:embed="rId3">
            <a:alphaModFix/>
          </a:blip>
          <a:stretch>
            <a:fillRect/>
          </a:stretch>
        </p:blipFill>
        <p:spPr>
          <a:xfrm>
            <a:off x="152400" y="771450"/>
            <a:ext cx="8839199" cy="36435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 grouping - Dendrogram</a:t>
            </a:r>
            <a:endParaRPr/>
          </a:p>
        </p:txBody>
      </p:sp>
      <p:pic>
        <p:nvPicPr>
          <p:cNvPr id="183" name="Google Shape;183;p31"/>
          <p:cNvPicPr preferRelativeResize="0"/>
          <p:nvPr/>
        </p:nvPicPr>
        <p:blipFill>
          <a:blip r:embed="rId3">
            <a:alphaModFix/>
          </a:blip>
          <a:stretch>
            <a:fillRect/>
          </a:stretch>
        </p:blipFill>
        <p:spPr>
          <a:xfrm>
            <a:off x="864625" y="619050"/>
            <a:ext cx="7414749" cy="4524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Text is difficult?</a:t>
            </a:r>
            <a:endParaRPr/>
          </a:p>
        </p:txBody>
      </p:sp>
      <p:sp>
        <p:nvSpPr>
          <p:cNvPr id="76" name="Google Shape;76;p14"/>
          <p:cNvSpPr txBox="1"/>
          <p:nvPr>
            <p:ph idx="2" type="body"/>
          </p:nvPr>
        </p:nvSpPr>
        <p:spPr>
          <a:xfrm>
            <a:off x="180150" y="1859950"/>
            <a:ext cx="8783700" cy="2816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Text is “unstructured” </a:t>
            </a:r>
            <a:endParaRPr sz="1800"/>
          </a:p>
          <a:p>
            <a:pPr indent="-304800" lvl="1" marL="914400" rtl="0" algn="l">
              <a:lnSpc>
                <a:spcPct val="200000"/>
              </a:lnSpc>
              <a:spcBef>
                <a:spcPts val="0"/>
              </a:spcBef>
              <a:spcAft>
                <a:spcPts val="0"/>
              </a:spcAft>
              <a:buSzPts val="1200"/>
              <a:buChar char="○"/>
            </a:pPr>
            <a:r>
              <a:rPr lang="en"/>
              <a:t>Linguistic structure is intended for human communication and not computers</a:t>
            </a:r>
            <a:endParaRPr/>
          </a:p>
          <a:p>
            <a:pPr indent="-342900" lvl="0" marL="457200" rtl="0" algn="l">
              <a:lnSpc>
                <a:spcPct val="200000"/>
              </a:lnSpc>
              <a:spcBef>
                <a:spcPts val="0"/>
              </a:spcBef>
              <a:spcAft>
                <a:spcPts val="0"/>
              </a:spcAft>
              <a:buSzPts val="1800"/>
              <a:buChar char="●"/>
            </a:pPr>
            <a:r>
              <a:rPr lang="en" sz="1800"/>
              <a:t>Word order matters sometimes</a:t>
            </a:r>
            <a:endParaRPr sz="1800"/>
          </a:p>
          <a:p>
            <a:pPr indent="-342900" lvl="0" marL="457200" rtl="0" algn="l">
              <a:lnSpc>
                <a:spcPct val="200000"/>
              </a:lnSpc>
              <a:spcBef>
                <a:spcPts val="0"/>
              </a:spcBef>
              <a:spcAft>
                <a:spcPts val="0"/>
              </a:spcAft>
              <a:buSzPts val="1800"/>
              <a:buChar char="●"/>
            </a:pPr>
            <a:r>
              <a:rPr lang="en" sz="1800"/>
              <a:t>Text can be dirty. </a:t>
            </a:r>
            <a:endParaRPr sz="1800"/>
          </a:p>
          <a:p>
            <a:pPr indent="-342900" lvl="0" marL="457200" rtl="0" algn="l">
              <a:lnSpc>
                <a:spcPct val="200000"/>
              </a:lnSpc>
              <a:spcBef>
                <a:spcPts val="0"/>
              </a:spcBef>
              <a:spcAft>
                <a:spcPts val="0"/>
              </a:spcAft>
              <a:buSzPts val="1800"/>
              <a:buChar char="●"/>
            </a:pPr>
            <a:r>
              <a:rPr lang="en" sz="1800"/>
              <a:t>Context matters</a:t>
            </a:r>
            <a:endParaRPr sz="1800"/>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189" name="Google Shape;189;p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t>“</a:t>
            </a:r>
            <a:r>
              <a:rPr lang="en" sz="3000">
                <a:solidFill>
                  <a:srgbClr val="FF00FF"/>
                </a:solidFill>
              </a:rPr>
              <a:t>People</a:t>
            </a:r>
            <a:r>
              <a:rPr lang="en" sz="3000"/>
              <a:t>”, “</a:t>
            </a:r>
            <a:r>
              <a:rPr lang="en" sz="3000">
                <a:solidFill>
                  <a:srgbClr val="FF00FF"/>
                </a:solidFill>
              </a:rPr>
              <a:t>going</a:t>
            </a:r>
            <a:r>
              <a:rPr lang="en" sz="3000"/>
              <a:t>” are the most common used words by President Trump. He used word “</a:t>
            </a:r>
            <a:r>
              <a:rPr lang="en" sz="3000">
                <a:solidFill>
                  <a:srgbClr val="674EA7"/>
                </a:solidFill>
              </a:rPr>
              <a:t>country</a:t>
            </a:r>
            <a:r>
              <a:rPr lang="en" sz="3000"/>
              <a:t>”, “</a:t>
            </a:r>
            <a:r>
              <a:rPr lang="en" sz="3000">
                <a:solidFill>
                  <a:srgbClr val="674EA7"/>
                </a:solidFill>
              </a:rPr>
              <a:t>great</a:t>
            </a:r>
            <a:r>
              <a:rPr lang="en" sz="3000"/>
              <a:t>” more frequently than “</a:t>
            </a:r>
            <a:r>
              <a:rPr lang="en" sz="3000">
                <a:solidFill>
                  <a:srgbClr val="E69138"/>
                </a:solidFill>
              </a:rPr>
              <a:t>America</a:t>
            </a:r>
            <a:r>
              <a:rPr lang="en" sz="3000"/>
              <a:t>” and “</a:t>
            </a:r>
            <a:r>
              <a:rPr lang="en" sz="3000">
                <a:solidFill>
                  <a:srgbClr val="E69138"/>
                </a:solidFill>
              </a:rPr>
              <a:t>American</a:t>
            </a:r>
            <a:r>
              <a:rPr lang="en" sz="3000"/>
              <a:t>” in his speeches.   </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 Mining Softwares</a:t>
            </a:r>
            <a:endParaRPr/>
          </a:p>
        </p:txBody>
      </p:sp>
      <p:sp>
        <p:nvSpPr>
          <p:cNvPr id="195" name="Google Shape;195;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3A3A3A"/>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graphicFrame>
        <p:nvGraphicFramePr>
          <p:cNvPr id="196" name="Google Shape;196;p33"/>
          <p:cNvGraphicFramePr/>
          <p:nvPr/>
        </p:nvGraphicFramePr>
        <p:xfrm>
          <a:off x="952500" y="2190750"/>
          <a:ext cx="3000000" cy="3000000"/>
        </p:xfrm>
        <a:graphic>
          <a:graphicData uri="http://schemas.openxmlformats.org/drawingml/2006/table">
            <a:tbl>
              <a:tblPr>
                <a:noFill/>
                <a:tableStyleId>{96640835-23C8-4227-AC1D-8899282BCE9E}</a:tableStyleId>
              </a:tblPr>
              <a:tblGrid>
                <a:gridCol w="2413000"/>
                <a:gridCol w="2413000"/>
                <a:gridCol w="2413000"/>
              </a:tblGrid>
              <a:tr h="381000">
                <a:tc>
                  <a:txBody>
                    <a:bodyPr/>
                    <a:lstStyle/>
                    <a:p>
                      <a:pPr indent="0" lvl="0" marL="0" rtl="0" algn="l">
                        <a:spcBef>
                          <a:spcPts val="0"/>
                        </a:spcBef>
                        <a:spcAft>
                          <a:spcPts val="0"/>
                        </a:spcAft>
                        <a:buNone/>
                      </a:pPr>
                      <a:r>
                        <a:rPr lang="en"/>
                        <a:t>Name</a:t>
                      </a:r>
                      <a:endParaRPr/>
                    </a:p>
                  </a:txBody>
                  <a:tcPr marT="91425" marB="91425" marR="91425" marL="91425"/>
                </a:tc>
                <a:tc>
                  <a:txBody>
                    <a:bodyPr/>
                    <a:lstStyle/>
                    <a:p>
                      <a:pPr indent="0" lvl="0" marL="0" rtl="0" algn="l">
                        <a:spcBef>
                          <a:spcPts val="0"/>
                        </a:spcBef>
                        <a:spcAft>
                          <a:spcPts val="0"/>
                        </a:spcAft>
                        <a:buNone/>
                      </a:pPr>
                      <a:r>
                        <a:rPr lang="en"/>
                        <a:t>Avaliability </a:t>
                      </a:r>
                      <a:endParaRPr/>
                    </a:p>
                  </a:txBody>
                  <a:tcPr marT="91425" marB="91425" marR="91425" marL="91425"/>
                </a:tc>
                <a:tc>
                  <a:txBody>
                    <a:bodyPr/>
                    <a:lstStyle/>
                    <a:p>
                      <a:pPr indent="0" lvl="0" marL="0" rtl="0" algn="l">
                        <a:spcBef>
                          <a:spcPts val="0"/>
                        </a:spcBef>
                        <a:spcAft>
                          <a:spcPts val="0"/>
                        </a:spcAft>
                        <a:buNone/>
                      </a:pPr>
                      <a:r>
                        <a:rPr lang="en"/>
                        <a:t>Website</a:t>
                      </a:r>
                      <a:endParaRPr/>
                    </a:p>
                  </a:txBody>
                  <a:tcPr marT="91425" marB="91425" marR="91425" marL="91425"/>
                </a:tc>
              </a:tr>
              <a:tr h="381000">
                <a:tc>
                  <a:txBody>
                    <a:bodyPr/>
                    <a:lstStyle/>
                    <a:p>
                      <a:pPr indent="0" lvl="0" marL="0" rtl="0" algn="l">
                        <a:spcBef>
                          <a:spcPts val="0"/>
                        </a:spcBef>
                        <a:spcAft>
                          <a:spcPts val="0"/>
                        </a:spcAft>
                        <a:buNone/>
                      </a:pPr>
                      <a:r>
                        <a:rPr lang="en"/>
                        <a:t>rapidminer</a:t>
                      </a:r>
                      <a:endParaRPr/>
                    </a:p>
                  </a:txBody>
                  <a:tcPr marT="91425" marB="91425" marR="91425" marL="91425"/>
                </a:tc>
                <a:tc>
                  <a:txBody>
                    <a:bodyPr/>
                    <a:lstStyle/>
                    <a:p>
                      <a:pPr indent="0" lvl="0" marL="0" rtl="0" algn="l">
                        <a:spcBef>
                          <a:spcPts val="0"/>
                        </a:spcBef>
                        <a:spcAft>
                          <a:spcPts val="0"/>
                        </a:spcAft>
                        <a:buNone/>
                      </a:pPr>
                      <a:r>
                        <a:rPr lang="en"/>
                        <a:t>Open-source</a:t>
                      </a:r>
                      <a:endParaRPr/>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3"/>
                        </a:rPr>
                        <a:t>https://rapidminer.com/</a:t>
                      </a:r>
                      <a:endParaRPr/>
                    </a:p>
                  </a:txBody>
                  <a:tcPr marT="91425" marB="91425" marR="91425" marL="91425"/>
                </a:tc>
              </a:tr>
              <a:tr h="381000">
                <a:tc>
                  <a:txBody>
                    <a:bodyPr/>
                    <a:lstStyle/>
                    <a:p>
                      <a:pPr indent="0" lvl="0" marL="0" rtl="0" algn="l">
                        <a:spcBef>
                          <a:spcPts val="0"/>
                        </a:spcBef>
                        <a:spcAft>
                          <a:spcPts val="0"/>
                        </a:spcAft>
                        <a:buNone/>
                      </a:pPr>
                      <a:r>
                        <a:rPr lang="en"/>
                        <a:t>Orange </a:t>
                      </a:r>
                      <a:endParaRPr/>
                    </a:p>
                  </a:txBody>
                  <a:tcPr marT="91425" marB="91425" marR="91425" marL="91425"/>
                </a:tc>
                <a:tc>
                  <a:txBody>
                    <a:bodyPr/>
                    <a:lstStyle/>
                    <a:p>
                      <a:pPr indent="0" lvl="0" marL="0" rtl="0" algn="l">
                        <a:spcBef>
                          <a:spcPts val="0"/>
                        </a:spcBef>
                        <a:spcAft>
                          <a:spcPts val="0"/>
                        </a:spcAft>
                        <a:buNone/>
                      </a:pPr>
                      <a:r>
                        <a:rPr lang="en"/>
                        <a:t>Open-source</a:t>
                      </a:r>
                      <a:endParaRPr/>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4"/>
                        </a:rPr>
                        <a:t>https://orange.biolab.si/</a:t>
                      </a:r>
                      <a:endParaRPr sz="1100"/>
                    </a:p>
                  </a:txBody>
                  <a:tcPr marT="91425" marB="91425" marR="91425" marL="91425"/>
                </a:tc>
              </a:tr>
              <a:tr h="381000">
                <a:tc>
                  <a:txBody>
                    <a:bodyPr/>
                    <a:lstStyle/>
                    <a:p>
                      <a:pPr indent="0" lvl="0" marL="0" rtl="0" algn="l">
                        <a:spcBef>
                          <a:spcPts val="0"/>
                        </a:spcBef>
                        <a:spcAft>
                          <a:spcPts val="0"/>
                        </a:spcAft>
                        <a:buNone/>
                      </a:pPr>
                      <a:r>
                        <a:rPr lang="en"/>
                        <a:t>Weka</a:t>
                      </a:r>
                      <a:endParaRPr/>
                    </a:p>
                  </a:txBody>
                  <a:tcPr marT="91425" marB="91425" marR="91425" marL="91425"/>
                </a:tc>
                <a:tc>
                  <a:txBody>
                    <a:bodyPr/>
                    <a:lstStyle/>
                    <a:p>
                      <a:pPr indent="0" lvl="0" marL="0" rtl="0" algn="l">
                        <a:spcBef>
                          <a:spcPts val="0"/>
                        </a:spcBef>
                        <a:spcAft>
                          <a:spcPts val="0"/>
                        </a:spcAft>
                        <a:buNone/>
                      </a:pPr>
                      <a:r>
                        <a:rPr lang="en"/>
                        <a:t>Free software</a:t>
                      </a:r>
                      <a:endParaRPr/>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5"/>
                        </a:rPr>
                        <a:t>https://www.cs.waikato.ac.nz/ml/index.html</a:t>
                      </a:r>
                      <a:endParaRPr sz="1100"/>
                    </a:p>
                  </a:txBody>
                  <a:tcPr marT="91425" marB="91425" marR="91425" marL="91425"/>
                </a:tc>
              </a:tr>
              <a:tr h="381000">
                <a:tc>
                  <a:txBody>
                    <a:bodyPr/>
                    <a:lstStyle/>
                    <a:p>
                      <a:pPr indent="0" lvl="0" marL="0" rtl="0" algn="l">
                        <a:spcBef>
                          <a:spcPts val="0"/>
                        </a:spcBef>
                        <a:spcAft>
                          <a:spcPts val="0"/>
                        </a:spcAft>
                        <a:buNone/>
                      </a:pPr>
                      <a:r>
                        <a:rPr lang="en"/>
                        <a:t>Qlik</a:t>
                      </a:r>
                      <a:endParaRPr/>
                    </a:p>
                  </a:txBody>
                  <a:tcPr marT="91425" marB="91425" marR="91425" marL="91425"/>
                </a:tc>
                <a:tc>
                  <a:txBody>
                    <a:bodyPr/>
                    <a:lstStyle/>
                    <a:p>
                      <a:pPr indent="0" lvl="0" marL="0" rtl="0" algn="l">
                        <a:spcBef>
                          <a:spcPts val="0"/>
                        </a:spcBef>
                        <a:spcAft>
                          <a:spcPts val="0"/>
                        </a:spcAft>
                        <a:buNone/>
                      </a:pPr>
                      <a:r>
                        <a:rPr lang="en"/>
                        <a:t>Free for students and profs. </a:t>
                      </a:r>
                      <a:endParaRPr/>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6"/>
                        </a:rPr>
                        <a:t>https://www.qlik.com/us/products/qlik-sense</a:t>
                      </a:r>
                      <a:endParaRPr sz="1100"/>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490250" y="488250"/>
            <a:ext cx="8396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4800"/>
          </a:p>
          <a:p>
            <a:pPr indent="0" lvl="0" marL="0" rtl="0" algn="ctr">
              <a:spcBef>
                <a:spcPts val="0"/>
              </a:spcBef>
              <a:spcAft>
                <a:spcPts val="0"/>
              </a:spcAft>
              <a:buNone/>
            </a:pPr>
            <a:r>
              <a:rPr lang="en" sz="4800"/>
              <a:t>Text analysis is the automated process of obtaining information from text. </a:t>
            </a:r>
            <a:r>
              <a:rPr b="1" lang="en" sz="4800" u="sng">
                <a:solidFill>
                  <a:srgbClr val="DD7E6B"/>
                </a:solidFill>
              </a:rPr>
              <a:t>SO BE CAREFUL!</a:t>
            </a:r>
            <a:endParaRPr b="1" sz="4800" u="sng">
              <a:solidFill>
                <a:srgbClr val="DD7E6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207" name="Google Shape;207;p3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08" name="Google Shape;208;p35"/>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
        <p:nvSpPr>
          <p:cNvPr id="209" name="Google Shape;209;p35"/>
          <p:cNvSpPr txBox="1"/>
          <p:nvPr>
            <p:ph type="title"/>
          </p:nvPr>
        </p:nvSpPr>
        <p:spPr>
          <a:xfrm>
            <a:off x="289403" y="201317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Questions</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 Representation</a:t>
            </a:r>
            <a:endParaRPr/>
          </a:p>
        </p:txBody>
      </p:sp>
      <p:sp>
        <p:nvSpPr>
          <p:cNvPr id="82" name="Google Shape;82;p15"/>
          <p:cNvSpPr txBox="1"/>
          <p:nvPr>
            <p:ph idx="1" type="body"/>
          </p:nvPr>
        </p:nvSpPr>
        <p:spPr>
          <a:xfrm>
            <a:off x="471900" y="1919075"/>
            <a:ext cx="8222100" cy="30405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Goal: Take a set of documents –each of which is a relatively free for</a:t>
            </a:r>
            <a:r>
              <a:rPr lang="en"/>
              <a:t>m </a:t>
            </a:r>
            <a:endParaRPr/>
          </a:p>
          <a:p>
            <a:pPr indent="-317500" lvl="1" marL="914400" rtl="0" algn="l">
              <a:lnSpc>
                <a:spcPct val="200000"/>
              </a:lnSpc>
              <a:spcBef>
                <a:spcPts val="0"/>
              </a:spcBef>
              <a:spcAft>
                <a:spcPts val="0"/>
              </a:spcAft>
              <a:buSzPts val="1400"/>
              <a:buChar char="○"/>
            </a:pPr>
            <a:r>
              <a:rPr lang="en"/>
              <a:t>sequence of words– and turn it into our familiar feature-vector form</a:t>
            </a:r>
            <a:endParaRPr/>
          </a:p>
          <a:p>
            <a:pPr indent="-342900" lvl="0" marL="457200" rtl="0" algn="l">
              <a:lnSpc>
                <a:spcPct val="200000"/>
              </a:lnSpc>
              <a:spcBef>
                <a:spcPts val="0"/>
              </a:spcBef>
              <a:spcAft>
                <a:spcPts val="0"/>
              </a:spcAft>
              <a:buSzPts val="1800"/>
              <a:buChar char="●"/>
            </a:pPr>
            <a:r>
              <a:rPr lang="en"/>
              <a:t>A collection of documents is called a </a:t>
            </a:r>
            <a:r>
              <a:rPr b="1" i="1" lang="en" u="sng"/>
              <a:t>corpus</a:t>
            </a:r>
            <a:endParaRPr b="1" i="1" u="sng"/>
          </a:p>
          <a:p>
            <a:pPr indent="-342900" lvl="0" marL="457200" rtl="0" algn="l">
              <a:lnSpc>
                <a:spcPct val="200000"/>
              </a:lnSpc>
              <a:spcBef>
                <a:spcPts val="0"/>
              </a:spcBef>
              <a:spcAft>
                <a:spcPts val="0"/>
              </a:spcAft>
              <a:buSzPts val="1800"/>
              <a:buChar char="●"/>
            </a:pPr>
            <a:r>
              <a:rPr lang="en"/>
              <a:t>A document is composed of individual tokens or terms</a:t>
            </a:r>
            <a:endParaRPr/>
          </a:p>
          <a:p>
            <a:pPr indent="-342900" lvl="0" marL="457200" rtl="0" algn="l">
              <a:lnSpc>
                <a:spcPct val="200000"/>
              </a:lnSpc>
              <a:spcBef>
                <a:spcPts val="0"/>
              </a:spcBef>
              <a:spcAft>
                <a:spcPts val="0"/>
              </a:spcAft>
              <a:buSzPts val="1800"/>
              <a:buChar char="●"/>
            </a:pPr>
            <a:r>
              <a:rPr lang="en"/>
              <a:t>Each document is one instance</a:t>
            </a:r>
            <a:endParaRPr/>
          </a:p>
          <a:p>
            <a:pPr indent="-317500" lvl="1" marL="914400" rtl="0" algn="l">
              <a:spcBef>
                <a:spcPts val="0"/>
              </a:spcBef>
              <a:spcAft>
                <a:spcPts val="0"/>
              </a:spcAft>
              <a:buSzPts val="1400"/>
              <a:buChar char="○"/>
            </a:pPr>
            <a:r>
              <a:rPr lang="en"/>
              <a:t>but we don’t know in advance what the features will be</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t>
            </a:r>
            <a:r>
              <a:rPr lang="en"/>
              <a:t>“Bag of Words”?</a:t>
            </a:r>
            <a:endParaRPr/>
          </a:p>
        </p:txBody>
      </p:sp>
      <p:sp>
        <p:nvSpPr>
          <p:cNvPr id="88" name="Google Shape;88;p16"/>
          <p:cNvSpPr txBox="1"/>
          <p:nvPr>
            <p:ph idx="1" type="body"/>
          </p:nvPr>
        </p:nvSpPr>
        <p:spPr>
          <a:xfrm>
            <a:off x="319425" y="1677900"/>
            <a:ext cx="8625900" cy="338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Treat every document as just a collection of individual words</a:t>
            </a:r>
            <a:endParaRPr/>
          </a:p>
          <a:p>
            <a:pPr indent="-342900" lvl="0" marL="457200" rtl="0" algn="l">
              <a:spcBef>
                <a:spcPts val="0"/>
              </a:spcBef>
              <a:spcAft>
                <a:spcPts val="0"/>
              </a:spcAft>
              <a:buSzPts val="1800"/>
              <a:buChar char="●"/>
            </a:pPr>
            <a:r>
              <a:rPr lang="en"/>
              <a:t>Ignore grammar, word order, sentence structure, and (usually)punctuation</a:t>
            </a:r>
            <a:endParaRPr/>
          </a:p>
          <a:p>
            <a:pPr indent="-342900" lvl="0" marL="457200" rtl="0" algn="l">
              <a:spcBef>
                <a:spcPts val="0"/>
              </a:spcBef>
              <a:spcAft>
                <a:spcPts val="0"/>
              </a:spcAft>
              <a:buSzPts val="1800"/>
              <a:buChar char="●"/>
            </a:pPr>
            <a:r>
              <a:rPr lang="en"/>
              <a:t>Treat every word in a document as a potentially important keyword of the document</a:t>
            </a:r>
            <a:endParaRPr/>
          </a:p>
          <a:p>
            <a:pPr indent="-342900" lvl="0" marL="457200" rtl="0" algn="l">
              <a:spcBef>
                <a:spcPts val="0"/>
              </a:spcBef>
              <a:spcAft>
                <a:spcPts val="0"/>
              </a:spcAft>
              <a:buSzPts val="1800"/>
              <a:buChar char="●"/>
            </a:pPr>
            <a:r>
              <a:rPr lang="en"/>
              <a:t>What will be the feature’s value in a given document?</a:t>
            </a:r>
            <a:endParaRPr/>
          </a:p>
          <a:p>
            <a:pPr indent="-317500" lvl="1" marL="914400" rtl="0" algn="l">
              <a:spcBef>
                <a:spcPts val="0"/>
              </a:spcBef>
              <a:spcAft>
                <a:spcPts val="0"/>
              </a:spcAft>
              <a:buSzPts val="1400"/>
              <a:buChar char="○"/>
            </a:pPr>
            <a:r>
              <a:rPr lang="en"/>
              <a:t>Each document is represented by a one (if the token is present in the document) or a zero (the token is not present in the document)</a:t>
            </a:r>
            <a:endParaRPr/>
          </a:p>
          <a:p>
            <a:pPr indent="-342900" lvl="0" marL="457200" rtl="0" algn="l">
              <a:spcBef>
                <a:spcPts val="0"/>
              </a:spcBef>
              <a:spcAft>
                <a:spcPts val="0"/>
              </a:spcAft>
              <a:buSzPts val="1800"/>
              <a:buChar char="●"/>
            </a:pPr>
            <a:r>
              <a:rPr lang="en"/>
              <a:t>Straightforward representation</a:t>
            </a:r>
            <a:endParaRPr/>
          </a:p>
          <a:p>
            <a:pPr indent="-342900" lvl="0" marL="457200" rtl="0" algn="l">
              <a:spcBef>
                <a:spcPts val="0"/>
              </a:spcBef>
              <a:spcAft>
                <a:spcPts val="0"/>
              </a:spcAft>
              <a:buSzPts val="1800"/>
              <a:buChar char="●"/>
            </a:pPr>
            <a:r>
              <a:rPr lang="en"/>
              <a:t>Inexpensive to generate</a:t>
            </a:r>
            <a:endParaRPr/>
          </a:p>
          <a:p>
            <a:pPr indent="-342900" lvl="0" marL="457200" rtl="0" algn="l">
              <a:spcBef>
                <a:spcPts val="0"/>
              </a:spcBef>
              <a:spcAft>
                <a:spcPts val="0"/>
              </a:spcAft>
              <a:buSzPts val="1800"/>
              <a:buChar char="●"/>
            </a:pPr>
            <a:r>
              <a:rPr lang="en"/>
              <a:t>Tends to work well for many tasks</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techniques for Text Mining</a:t>
            </a:r>
            <a:endParaRPr/>
          </a:p>
        </p:txBody>
      </p:sp>
      <p:sp>
        <p:nvSpPr>
          <p:cNvPr id="94" name="Google Shape;94;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N-gram Sequences</a:t>
            </a:r>
            <a:endParaRPr/>
          </a:p>
          <a:p>
            <a:pPr indent="-342900" lvl="0" marL="457200" rtl="0" algn="l">
              <a:lnSpc>
                <a:spcPct val="200000"/>
              </a:lnSpc>
              <a:spcBef>
                <a:spcPts val="0"/>
              </a:spcBef>
              <a:spcAft>
                <a:spcPts val="0"/>
              </a:spcAft>
              <a:buSzPts val="1800"/>
              <a:buChar char="●"/>
            </a:pPr>
            <a:r>
              <a:rPr lang="en"/>
              <a:t>Named Entity Extraction</a:t>
            </a:r>
            <a:endParaRPr/>
          </a:p>
          <a:p>
            <a:pPr indent="-342900" lvl="0" marL="457200" rtl="0" algn="l">
              <a:lnSpc>
                <a:spcPct val="200000"/>
              </a:lnSpc>
              <a:spcBef>
                <a:spcPts val="0"/>
              </a:spcBef>
              <a:spcAft>
                <a:spcPts val="0"/>
              </a:spcAft>
              <a:buSzPts val="1800"/>
              <a:buChar char="●"/>
            </a:pPr>
            <a:r>
              <a:rPr lang="en"/>
              <a:t>Topic Models</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471900" y="5863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Text analysis processes</a:t>
            </a:r>
            <a:endParaRPr>
              <a:solidFill>
                <a:srgbClr val="FFE599"/>
              </a:solidFill>
            </a:endParaRPr>
          </a:p>
        </p:txBody>
      </p:sp>
      <p:sp>
        <p:nvSpPr>
          <p:cNvPr id="100" name="Google Shape;100;p18"/>
          <p:cNvSpPr txBox="1"/>
          <p:nvPr>
            <p:ph idx="1" type="body"/>
          </p:nvPr>
        </p:nvSpPr>
        <p:spPr>
          <a:xfrm>
            <a:off x="-75950" y="1749050"/>
            <a:ext cx="4564200" cy="3252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600"/>
              </a:spcBef>
              <a:spcAft>
                <a:spcPts val="0"/>
              </a:spcAft>
              <a:buSzPts val="1800"/>
              <a:buChar char="●"/>
            </a:pPr>
            <a:r>
              <a:rPr lang="en"/>
              <a:t>Information retrieval or identification of a </a:t>
            </a:r>
            <a:r>
              <a:rPr lang="en">
                <a:uFill>
                  <a:noFill/>
                </a:uFill>
                <a:hlinkClick r:id="rId3"/>
              </a:rPr>
              <a:t>corpus</a:t>
            </a:r>
            <a:r>
              <a:rPr lang="en"/>
              <a:t> </a:t>
            </a:r>
            <a:endParaRPr/>
          </a:p>
          <a:p>
            <a:pPr indent="-342900" lvl="0" marL="457200" marR="0" rtl="0" algn="l">
              <a:lnSpc>
                <a:spcPct val="115000"/>
              </a:lnSpc>
              <a:spcBef>
                <a:spcPts val="0"/>
              </a:spcBef>
              <a:spcAft>
                <a:spcPts val="0"/>
              </a:spcAft>
              <a:buSzPts val="1800"/>
              <a:buChar char="●"/>
            </a:pPr>
            <a:r>
              <a:rPr lang="en">
                <a:uFill>
                  <a:noFill/>
                </a:uFill>
                <a:hlinkClick r:id="rId4"/>
              </a:rPr>
              <a:t>natural language processing</a:t>
            </a:r>
            <a:r>
              <a:rPr lang="en"/>
              <a:t>, such as </a:t>
            </a:r>
            <a:r>
              <a:rPr lang="en">
                <a:uFill>
                  <a:noFill/>
                </a:uFill>
                <a:hlinkClick r:id="rId5"/>
              </a:rPr>
              <a:t>part of speech tagging</a:t>
            </a:r>
            <a:r>
              <a:rPr lang="en"/>
              <a:t>, syntactic </a:t>
            </a:r>
            <a:r>
              <a:rPr lang="en">
                <a:uFill>
                  <a:noFill/>
                </a:uFill>
                <a:hlinkClick r:id="rId6"/>
              </a:rPr>
              <a:t>parsing</a:t>
            </a:r>
            <a:r>
              <a:rPr lang="en"/>
              <a:t>, and other types of linguistic analysis.</a:t>
            </a:r>
            <a:endParaRPr/>
          </a:p>
          <a:p>
            <a:pPr indent="-342900" lvl="0" marL="457200" marR="0" rtl="0" algn="l">
              <a:lnSpc>
                <a:spcPct val="115000"/>
              </a:lnSpc>
              <a:spcBef>
                <a:spcPts val="0"/>
              </a:spcBef>
              <a:spcAft>
                <a:spcPts val="0"/>
              </a:spcAft>
              <a:buSzPts val="1800"/>
              <a:buChar char="●"/>
            </a:pPr>
            <a:r>
              <a:rPr lang="en">
                <a:uFill>
                  <a:noFill/>
                </a:uFill>
                <a:hlinkClick r:id="rId7"/>
              </a:rPr>
              <a:t>Named entity recognition</a:t>
            </a:r>
            <a:r>
              <a:rPr lang="en"/>
              <a:t> </a:t>
            </a:r>
            <a:endParaRPr/>
          </a:p>
          <a:p>
            <a:pPr indent="-342900" lvl="0" marL="457200" marR="0" rtl="0" algn="l">
              <a:lnSpc>
                <a:spcPct val="115000"/>
              </a:lnSpc>
              <a:spcBef>
                <a:spcPts val="0"/>
              </a:spcBef>
              <a:spcAft>
                <a:spcPts val="0"/>
              </a:spcAft>
              <a:buSzPts val="1800"/>
              <a:buChar char="●"/>
            </a:pPr>
            <a:r>
              <a:rPr lang="en"/>
              <a:t>Disambiguation—the use of contextual clues</a:t>
            </a:r>
            <a:endParaRPr/>
          </a:p>
        </p:txBody>
      </p:sp>
      <p:sp>
        <p:nvSpPr>
          <p:cNvPr id="101" name="Google Shape;101;p18"/>
          <p:cNvSpPr txBox="1"/>
          <p:nvPr>
            <p:ph idx="1" type="body"/>
          </p:nvPr>
        </p:nvSpPr>
        <p:spPr>
          <a:xfrm>
            <a:off x="4340100" y="1749050"/>
            <a:ext cx="4803900" cy="2880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600"/>
              </a:spcBef>
              <a:spcAft>
                <a:spcPts val="0"/>
              </a:spcAft>
              <a:buSzPts val="1800"/>
              <a:buChar char="●"/>
            </a:pPr>
            <a:r>
              <a:rPr lang="en"/>
              <a:t>Recognition of Pattern Identified Entities</a:t>
            </a:r>
            <a:endParaRPr/>
          </a:p>
          <a:p>
            <a:pPr indent="-342900" lvl="0" marL="457200" marR="0" rtl="0" algn="l">
              <a:lnSpc>
                <a:spcPct val="115000"/>
              </a:lnSpc>
              <a:spcBef>
                <a:spcPts val="0"/>
              </a:spcBef>
              <a:spcAft>
                <a:spcPts val="0"/>
              </a:spcAft>
              <a:buSzPts val="1800"/>
              <a:buChar char="●"/>
            </a:pPr>
            <a:r>
              <a:rPr lang="en"/>
              <a:t>Document clustering</a:t>
            </a:r>
            <a:endParaRPr/>
          </a:p>
          <a:p>
            <a:pPr indent="-342900" lvl="0" marL="457200" marR="0" rtl="0" algn="l">
              <a:lnSpc>
                <a:spcPct val="115000"/>
              </a:lnSpc>
              <a:spcBef>
                <a:spcPts val="0"/>
              </a:spcBef>
              <a:spcAft>
                <a:spcPts val="0"/>
              </a:spcAft>
              <a:buSzPts val="1800"/>
              <a:buChar char="●"/>
            </a:pPr>
            <a:r>
              <a:rPr lang="en">
                <a:uFill>
                  <a:noFill/>
                </a:uFill>
                <a:hlinkClick r:id="rId8"/>
              </a:rPr>
              <a:t>Coreference</a:t>
            </a:r>
            <a:r>
              <a:rPr lang="en"/>
              <a:t>: identification of </a:t>
            </a:r>
            <a:r>
              <a:rPr lang="en">
                <a:uFill>
                  <a:noFill/>
                </a:uFill>
                <a:hlinkClick r:id="rId9"/>
              </a:rPr>
              <a:t>noun phrases</a:t>
            </a:r>
            <a:r>
              <a:rPr lang="en"/>
              <a:t> and other terms that refer to the same object.</a:t>
            </a:r>
            <a:endParaRPr/>
          </a:p>
          <a:p>
            <a:pPr indent="-342900" lvl="0" marL="457200" marR="0" rtl="0" algn="l">
              <a:lnSpc>
                <a:spcPct val="115000"/>
              </a:lnSpc>
              <a:spcBef>
                <a:spcPts val="0"/>
              </a:spcBef>
              <a:spcAft>
                <a:spcPts val="0"/>
              </a:spcAft>
              <a:buSzPts val="1800"/>
              <a:buChar char="●"/>
            </a:pPr>
            <a:r>
              <a:rPr lang="en"/>
              <a:t>Relationship, fact, and event Extraction</a:t>
            </a:r>
            <a:endParaRPr/>
          </a:p>
          <a:p>
            <a:pPr indent="-342900" lvl="0" marL="457200" marR="0" rtl="0" algn="l">
              <a:lnSpc>
                <a:spcPct val="115000"/>
              </a:lnSpc>
              <a:spcBef>
                <a:spcPts val="0"/>
              </a:spcBef>
              <a:spcAft>
                <a:spcPts val="0"/>
              </a:spcAft>
              <a:buSzPts val="1800"/>
              <a:buChar char="●"/>
            </a:pPr>
            <a:r>
              <a:rPr lang="en">
                <a:uFill>
                  <a:noFill/>
                </a:uFill>
                <a:hlinkClick r:id="rId10"/>
              </a:rPr>
              <a:t>Sentiment analysis</a:t>
            </a:r>
            <a:r>
              <a:rPr lang="en"/>
              <a:t> involves discerning subjective </a:t>
            </a:r>
            <a:endParaRPr/>
          </a:p>
          <a:p>
            <a:pPr indent="-342900" lvl="0" marL="457200" marR="0" rtl="0" algn="l">
              <a:lnSpc>
                <a:spcPct val="115000"/>
              </a:lnSpc>
              <a:spcBef>
                <a:spcPts val="0"/>
              </a:spcBef>
              <a:spcAft>
                <a:spcPts val="0"/>
              </a:spcAft>
              <a:buSzPts val="1800"/>
              <a:buChar char="●"/>
            </a:pPr>
            <a:r>
              <a:rPr lang="en"/>
              <a:t>Quantitative text analysis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 for Text Mining</a:t>
            </a:r>
            <a:endParaRPr/>
          </a:p>
        </p:txBody>
      </p:sp>
      <p:sp>
        <p:nvSpPr>
          <p:cNvPr id="107" name="Google Shape;107;p19"/>
          <p:cNvSpPr txBox="1"/>
          <p:nvPr>
            <p:ph idx="1" type="body"/>
          </p:nvPr>
        </p:nvSpPr>
        <p:spPr>
          <a:xfrm>
            <a:off x="132325" y="1919075"/>
            <a:ext cx="4339500" cy="2710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Security applications.</a:t>
            </a:r>
            <a:endParaRPr sz="1800"/>
          </a:p>
          <a:p>
            <a:pPr indent="-342900" lvl="0" marL="457200" rtl="0" algn="l">
              <a:lnSpc>
                <a:spcPct val="150000"/>
              </a:lnSpc>
              <a:spcBef>
                <a:spcPts val="0"/>
              </a:spcBef>
              <a:spcAft>
                <a:spcPts val="0"/>
              </a:spcAft>
              <a:buSzPts val="1800"/>
              <a:buChar char="●"/>
            </a:pPr>
            <a:r>
              <a:rPr lang="en" sz="1800"/>
              <a:t>BioMedical applications</a:t>
            </a:r>
            <a:endParaRPr sz="1800"/>
          </a:p>
          <a:p>
            <a:pPr indent="-342900" lvl="0" marL="457200" rtl="0" algn="l">
              <a:lnSpc>
                <a:spcPct val="150000"/>
              </a:lnSpc>
              <a:spcBef>
                <a:spcPts val="0"/>
              </a:spcBef>
              <a:spcAft>
                <a:spcPts val="0"/>
              </a:spcAft>
              <a:buSzPts val="1800"/>
              <a:buChar char="●"/>
            </a:pPr>
            <a:r>
              <a:rPr lang="en" sz="1800"/>
              <a:t>Software applications</a:t>
            </a:r>
            <a:endParaRPr sz="1800"/>
          </a:p>
          <a:p>
            <a:pPr indent="-342900" lvl="0" marL="457200" rtl="0" algn="l">
              <a:lnSpc>
                <a:spcPct val="150000"/>
              </a:lnSpc>
              <a:spcBef>
                <a:spcPts val="0"/>
              </a:spcBef>
              <a:spcAft>
                <a:spcPts val="0"/>
              </a:spcAft>
              <a:buSzPts val="1800"/>
              <a:buChar char="●"/>
            </a:pPr>
            <a:r>
              <a:rPr lang="en" sz="1800"/>
              <a:t>Online media applications</a:t>
            </a:r>
            <a:endParaRPr sz="1800"/>
          </a:p>
        </p:txBody>
      </p:sp>
      <p:sp>
        <p:nvSpPr>
          <p:cNvPr id="108" name="Google Shape;108;p19"/>
          <p:cNvSpPr txBox="1"/>
          <p:nvPr>
            <p:ph idx="2" type="body"/>
          </p:nvPr>
        </p:nvSpPr>
        <p:spPr>
          <a:xfrm>
            <a:off x="3812050" y="1919075"/>
            <a:ext cx="5163900" cy="2710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Business and Marketing</a:t>
            </a:r>
            <a:endParaRPr sz="1800"/>
          </a:p>
          <a:p>
            <a:pPr indent="-342900" lvl="0" marL="457200" rtl="0" algn="l">
              <a:lnSpc>
                <a:spcPct val="150000"/>
              </a:lnSpc>
              <a:spcBef>
                <a:spcPts val="0"/>
              </a:spcBef>
              <a:spcAft>
                <a:spcPts val="0"/>
              </a:spcAft>
              <a:buSzPts val="1800"/>
              <a:buChar char="●"/>
            </a:pPr>
            <a:r>
              <a:rPr lang="en" sz="1800"/>
              <a:t>Sentiment analysis</a:t>
            </a:r>
            <a:endParaRPr sz="1800"/>
          </a:p>
          <a:p>
            <a:pPr indent="-342900" lvl="0" marL="457200" rtl="0" algn="l">
              <a:lnSpc>
                <a:spcPct val="150000"/>
              </a:lnSpc>
              <a:spcBef>
                <a:spcPts val="0"/>
              </a:spcBef>
              <a:spcAft>
                <a:spcPts val="0"/>
              </a:spcAft>
              <a:buSzPts val="1800"/>
              <a:buChar char="●"/>
            </a:pPr>
            <a:r>
              <a:rPr lang="en" sz="1800"/>
              <a:t>Scientific literature mining and academic application</a:t>
            </a:r>
            <a:endParaRPr sz="1800"/>
          </a:p>
          <a:p>
            <a:pPr indent="-342900" lvl="0" marL="457200" rtl="0" algn="l">
              <a:lnSpc>
                <a:spcPct val="150000"/>
              </a:lnSpc>
              <a:spcBef>
                <a:spcPts val="0"/>
              </a:spcBef>
              <a:spcAft>
                <a:spcPts val="0"/>
              </a:spcAft>
              <a:buSzPts val="1800"/>
              <a:buChar char="●"/>
            </a:pPr>
            <a:r>
              <a:rPr lang="en" sz="1800"/>
              <a:t>Digital Humanities and Computational sociology</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Bag of Words analysis use case</a:t>
            </a:r>
            <a:endParaRPr/>
          </a:p>
          <a:p>
            <a:pPr indent="0" lvl="0" marL="0" rtl="0" algn="l">
              <a:spcBef>
                <a:spcPts val="0"/>
              </a:spcBef>
              <a:spcAft>
                <a:spcPts val="0"/>
              </a:spcAft>
              <a:buNone/>
            </a:pPr>
            <a:r>
              <a:t/>
            </a:r>
            <a:endParaRPr/>
          </a:p>
        </p:txBody>
      </p:sp>
      <p:sp>
        <p:nvSpPr>
          <p:cNvPr id="114" name="Google Shape;114;p20"/>
          <p:cNvSpPr txBox="1"/>
          <p:nvPr/>
        </p:nvSpPr>
        <p:spPr>
          <a:xfrm>
            <a:off x="437350" y="2755375"/>
            <a:ext cx="93189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F1C232"/>
                </a:solidFill>
                <a:latin typeface="Roboto"/>
                <a:ea typeface="Roboto"/>
                <a:cs typeface="Roboto"/>
                <a:sym typeface="Roboto"/>
              </a:rPr>
              <a:t>Analysing </a:t>
            </a:r>
            <a:r>
              <a:rPr i="1" lang="en" sz="2400">
                <a:solidFill>
                  <a:srgbClr val="F1C232"/>
                </a:solidFill>
                <a:latin typeface="Roboto"/>
                <a:ea typeface="Roboto"/>
                <a:cs typeface="Roboto"/>
                <a:sym typeface="Roboto"/>
              </a:rPr>
              <a:t>Trump speeches using the Bag of words approach</a:t>
            </a:r>
            <a:endParaRPr i="1" sz="2400">
              <a:solidFill>
                <a:srgbClr val="F1C23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115" name="Google Shape;115;p20"/>
          <p:cNvCxnSpPr/>
          <p:nvPr/>
        </p:nvCxnSpPr>
        <p:spPr>
          <a:xfrm>
            <a:off x="460950" y="2647950"/>
            <a:ext cx="8222100" cy="0"/>
          </a:xfrm>
          <a:prstGeom prst="straightConnector1">
            <a:avLst/>
          </a:prstGeom>
          <a:noFill/>
          <a:ln cap="flat" cmpd="sng" w="9525">
            <a:solidFill>
              <a:srgbClr val="F1C23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21" name="Google Shape;121;p2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The Objective of this task is know what are the most frequent words that Trump used in his speeches.  </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